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3621" autoAdjust="0"/>
  </p:normalViewPr>
  <p:slideViewPr>
    <p:cSldViewPr>
      <p:cViewPr varScale="1">
        <p:scale>
          <a:sx n="104" d="100"/>
          <a:sy n="104" d="100"/>
        </p:scale>
        <p:origin x="1704" y="108"/>
      </p:cViewPr>
      <p:guideLst>
        <p:guide orient="horz" pos="230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4" Type="http://schemas.openxmlformats.org/officeDocument/2006/relationships/theme" Target="theme/theme1.xml" /><Relationship Id="rId53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52" Type="http://schemas.openxmlformats.org/officeDocument/2006/relationships/presProps" Target="presProps.xml" /><Relationship Id="rId55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6D9AF4F-8B83-4CF9-B9BC-6797249DF4F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170DAC2-FADD-411F-94E6-3F62BD7EAA7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55F5158-DF49-4522-9E30-058E5CA91374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1948D9E-673B-4494-808F-F6617CBAA3B1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7FA4994-3E26-4F47-9A0C-68996DA12BD2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4C7A8-6AA2-4DC1-A002-4C317C016B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sz="1400" dirty="0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78D34A47-BAFD-46DC-8452-3E2DC581552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8BF3B301-075E-42D1-A5E4-E0B2B33B308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FCACC434-E7E5-418E-B001-E82581AC3B19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4E433D6-4257-4996-A91D-048EB2CF82FB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3C4801D1-C85D-4463-B8B7-0E473DAE03E6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B77ACCC-4451-4349-9B05-44B2C941973E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0536AB5-172A-4DF1-A4A6-2A4FA0632A05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381000" y="609600"/>
            <a:ext cx="184150" cy="5386388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2" name="Picture 10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4000" y="6076950"/>
            <a:ext cx="6953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 b="1"/>
            </a:lvl1pPr>
          </a:lstStyle>
          <a:p>
            <a:pPr>
              <a:defRPr/>
            </a:pPr>
            <a:r>
              <a:rPr lang="en-US"/>
              <a:t>Page </a:t>
            </a:r>
            <a:fld id="{DF9DF07A-B376-46C2-AB2D-45A27792F108}" type="slidenum">
              <a:rPr lang="en-US"/>
              <a:pPr>
                <a:defRPr/>
              </a:pPr>
              <a:t>‹#›</a:t>
            </a:fld>
            <a:r>
              <a:rPr lang="en-US"/>
              <a:t> of  9</a:t>
            </a:r>
            <a:r>
              <a:rPr lang="en-US" sz="1400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45" r:id="rId1"/>
    <p:sldLayoutId id="2147486446" r:id="rId2"/>
    <p:sldLayoutId id="2147486447" r:id="rId3"/>
    <p:sldLayoutId id="2147486448" r:id="rId4"/>
    <p:sldLayoutId id="2147486449" r:id="rId5"/>
    <p:sldLayoutId id="2147486450" r:id="rId6"/>
    <p:sldLayoutId id="2147486451" r:id="rId7"/>
    <p:sldLayoutId id="2147486452" r:id="rId8"/>
    <p:sldLayoutId id="2147486453" r:id="rId9"/>
    <p:sldLayoutId id="2147486454" r:id="rId10"/>
    <p:sldLayoutId id="2147486455" r:id="rId11"/>
    <p:sldLayoutId id="2147486456" r:id="rId12"/>
    <p:sldLayoutId id="2147486457" r:id="rId13"/>
    <p:sldLayoutId id="2147486458" r:id="rId14"/>
  </p:sldLayoutIdLst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jp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jp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jp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jp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jpg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DeBaliviere,</a:t>
            </a:r>
            <a:r>
              <a:rPr/>
              <a:t> </a:t>
            </a:r>
            <a:r>
              <a:rPr/>
              <a:t>DeBaliviere</a:t>
            </a:r>
            <a:r>
              <a:rPr/>
              <a:t> </a:t>
            </a:r>
            <a:r>
              <a:rPr/>
              <a:t>Place,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End,</a:t>
            </a:r>
            <a:r>
              <a:rPr/>
              <a:t> </a:t>
            </a:r>
            <a:r>
              <a:rPr/>
              <a:t>Visitation</a:t>
            </a:r>
            <a:r>
              <a:rPr/>
              <a:t> </a:t>
            </a:r>
            <a:r>
              <a:rPr/>
              <a:t>Park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September</a:t>
            </a:r>
            <a:r>
              <a:rPr/>
              <a:t> </a:t>
            </a:r>
            <a:r>
              <a:rPr/>
              <a:t>2019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(November</a:t>
            </a:r>
            <a:r>
              <a:rPr/>
              <a:t> </a:t>
            </a:r>
            <a:r>
              <a:rPr/>
              <a:t>18,</a:t>
            </a:r>
            <a:r>
              <a:rPr/>
              <a:t> </a:t>
            </a:r>
            <a:r>
              <a:rPr/>
              <a:t>2019)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47 total crimes in October 2019</a:t>
            </a:r>
          </a:p>
          <a:p>
            <a:pPr lvl="1"/>
            <a:r>
              <a:rPr b="1"/>
              <a:t>2% change compared to October 2018 (46 total crimes)</a:t>
            </a:r>
          </a:p>
          <a:p>
            <a:pPr lvl="1"/>
            <a:r>
              <a:rPr b="1"/>
              <a:t>16 crime(s) against persons in October 2019</a:t>
            </a:r>
          </a:p>
          <a:p>
            <a:pPr lvl="1"/>
            <a:r>
              <a:rPr b="1"/>
              <a:t>14% change compared to October 2018 (14 crimes against persons)</a:t>
            </a:r>
          </a:p>
          <a:p>
            <a:pPr lvl="1"/>
            <a:r>
              <a:rPr b="1"/>
              <a:t>336 total crimes in 2019</a:t>
            </a:r>
          </a:p>
          <a:p>
            <a:pPr lvl="1"/>
            <a:r>
              <a:rPr b="1"/>
              <a:t>-3% change compared to this time in 2018 (347 total crimes)</a:t>
            </a:r>
          </a:p>
          <a:p>
            <a:pPr lvl="1"/>
            <a:r>
              <a:rPr b="1"/>
              <a:t>113 crime(s) against persons in 2019</a:t>
            </a:r>
          </a:p>
          <a:p>
            <a:pPr lvl="1"/>
            <a:r>
              <a:rPr b="1"/>
              <a:t>16% change compared to this time in 2018 (2018 crimes against persons)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2610911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3105501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52159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3696858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6074091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8882947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October/we/we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0"/>
            <a:ext cx="854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7 total crimes in October 2019</a:t>
            </a:r>
          </a:p>
          <a:p>
            <a:pPr lvl="1"/>
            <a:r>
              <a:rPr b="1"/>
              <a:t>-22% change compared to October 2018 (9 total crimes)</a:t>
            </a:r>
          </a:p>
          <a:p>
            <a:pPr lvl="1"/>
            <a:r>
              <a:rPr b="1"/>
              <a:t>4 crime(s) against persons in October 2019</a:t>
            </a:r>
          </a:p>
          <a:p>
            <a:pPr lvl="1"/>
            <a:r>
              <a:rPr b="1"/>
              <a:t>300% change compared to October 2018 (1 crimes against persons)</a:t>
            </a:r>
          </a:p>
          <a:p>
            <a:pPr lvl="1"/>
            <a:r>
              <a:rPr b="1"/>
              <a:t>41 total crimes in 2019</a:t>
            </a:r>
          </a:p>
          <a:p>
            <a:pPr lvl="1"/>
            <a:r>
              <a:rPr b="1"/>
              <a:t>-32% change compared to this time in 2018 (60 total crimes)</a:t>
            </a:r>
          </a:p>
          <a:p>
            <a:pPr lvl="1"/>
            <a:r>
              <a:rPr b="1"/>
              <a:t>12 crime(s) against persons in 2019</a:t>
            </a:r>
          </a:p>
          <a:p>
            <a:pPr lvl="1"/>
            <a:r>
              <a:rPr b="1"/>
              <a:t>-25% change compared to this time in 2018 (2018 crimes against persons)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3611444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745651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9529415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0442157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1948603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1733266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October/vp/vp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October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9000" y="0"/>
            <a:ext cx="73787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7 (Visitation Park)</a:t>
            </a:r>
          </a:p>
          <a:p>
            <a:pPr lvl="1"/>
            <a:r>
              <a:rPr b="1"/>
              <a:t>The maximum number of crimes in one neighborhood was 85 (Central West End)</a:t>
            </a:r>
          </a:p>
          <a:p>
            <a:pPr lvl="1"/>
            <a:r>
              <a:rPr b="1"/>
              <a:t>The mean number of crimes in one neighborhood was 28.6</a:t>
            </a:r>
          </a:p>
          <a:p>
            <a:pPr lvl="1"/>
            <a:r>
              <a:rPr b="1"/>
              <a:t>The minimum rate of crimes in one neighborhood was 3.67 (Kingsway East)</a:t>
            </a:r>
          </a:p>
          <a:p>
            <a:pPr lvl="1"/>
            <a:r>
              <a:rPr b="1"/>
              <a:t>The maximum rate of crimes in one neighborhood was 13.48 (Fountain Park)</a:t>
            </a:r>
          </a:p>
          <a:p>
            <a:pPr lvl="1"/>
            <a:r>
              <a:rPr b="1"/>
              <a:t>The mean rate of crimes in one neighborhood was 7.77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19 total crimes in October 2019</a:t>
            </a:r>
          </a:p>
          <a:p>
            <a:pPr lvl="1"/>
            <a:r>
              <a:rPr b="1"/>
              <a:t>-27% change compared to October 2018 (26 total crimes)</a:t>
            </a:r>
          </a:p>
          <a:p>
            <a:pPr lvl="1"/>
            <a:r>
              <a:rPr b="1"/>
              <a:t>4 crime(s) against persons in October 2019</a:t>
            </a:r>
          </a:p>
          <a:p>
            <a:pPr lvl="1"/>
            <a:r>
              <a:rPr b="1"/>
              <a:t>-50% change compared to October 2018 (8 crimes against persons)</a:t>
            </a:r>
          </a:p>
          <a:p>
            <a:pPr lvl="1"/>
            <a:r>
              <a:rPr b="1"/>
              <a:t>201 total crimes in 2019</a:t>
            </a:r>
          </a:p>
          <a:p>
            <a:pPr lvl="1"/>
            <a:r>
              <a:rPr b="1"/>
              <a:t>22% change compared to this time in 2018 (165 total crimes)</a:t>
            </a:r>
          </a:p>
          <a:p>
            <a:pPr lvl="1"/>
            <a:r>
              <a:rPr b="1"/>
              <a:t>35 crime(s) against persons in 2019</a:t>
            </a:r>
          </a:p>
          <a:p>
            <a:pPr lvl="1"/>
            <a:r>
              <a:rPr b="1"/>
              <a:t>-15% change compared to this time in 2018 (2018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October/sdb/sdb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38100"/>
            <a:ext cx="9144000" cy="678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October/sdb/sdb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38100"/>
            <a:ext cx="9144000" cy="678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October/sdb/sdb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38100"/>
            <a:ext cx="9144000" cy="678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7072102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8530447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2925349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3896792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professional/wumcrc/safety-and-security/r-crime-mapping/results/2019/October/sdb/sdb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professional/wumcrc/safety-and-security/r-crime-mapping/results/2019/October/sdb/sdb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professional/wumcrc/safety-and-security/r-crime-mapping/results/2019/October/sdb/sdb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October/dbp/db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89100" y="0"/>
            <a:ext cx="5753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4077689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0898574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October/dbp/db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89100" y="0"/>
            <a:ext cx="5753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October/dbp/db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89100" y="0"/>
            <a:ext cx="5753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5101578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2382757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345280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8058012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professional/wumcrc/safety-and-security/r-crime-mapping/results/2019/October/dbp/db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professional/wumcrc/safety-and-security/r-crime-mapping/results/2019/October/dbp/db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professional/wumcrc/safety-and-security/r-crime-mapping/results/2019/October/dbp/db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3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October/we/w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0"/>
            <a:ext cx="854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October/we/w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0"/>
            <a:ext cx="854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October/we/w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0"/>
            <a:ext cx="854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0064392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7926899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702566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5742256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0756725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1762905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5013159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6565159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professional/wumcrc/safety-and-security/r-crime-mapping/results/2019/October/we/w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professional/wumcrc/safety-and-security/r-crime-mapping/results/2019/October/we/w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professional/wumcrc/safety-and-security/r-crime-mapping/results/2019/October/we/w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4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October/vp/v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October/vp/v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4749386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2180251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9558590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3832196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professional/wumcrc/safety-and-security/r-crime-mapping/results/2019/October/vp/v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professional/wumcrc/safety-and-security/r-crime-mapping/results/2019/October/vp/v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October/sdb/sdb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38100"/>
            <a:ext cx="9144000" cy="678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professional/wumcrc/safety-and-security/r-crime-mapping/results/2019/October/vp/v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30 total crimes in October 2019</a:t>
            </a:r>
          </a:p>
          <a:p>
            <a:pPr lvl="1"/>
            <a:r>
              <a:rPr b="1"/>
              <a:t>173% change compared to October 2018 (11 total crimes)</a:t>
            </a:r>
          </a:p>
          <a:p>
            <a:pPr lvl="1"/>
            <a:r>
              <a:rPr b="1"/>
              <a:t>6 crime(s) against persons in October 2019</a:t>
            </a:r>
          </a:p>
          <a:p>
            <a:pPr lvl="1"/>
            <a:r>
              <a:rPr b="1"/>
              <a:t>500% change compared to October 2018 (1 crimes against persons)</a:t>
            </a:r>
          </a:p>
          <a:p>
            <a:pPr lvl="1"/>
            <a:r>
              <a:rPr b="1"/>
              <a:t>106 total crimes in 2019</a:t>
            </a:r>
          </a:p>
          <a:p>
            <a:pPr lvl="1"/>
            <a:r>
              <a:rPr b="1"/>
              <a:t>-21% change compared to this time in 2018 (135 total crimes)</a:t>
            </a:r>
          </a:p>
          <a:p>
            <a:pPr lvl="1"/>
            <a:r>
              <a:rPr b="1"/>
              <a:t>19 crime(s) against persons in 2019</a:t>
            </a:r>
          </a:p>
          <a:p>
            <a:pPr lvl="1"/>
            <a:r>
              <a:rPr b="1"/>
              <a:t>0% change compared to this time in 2018 (2018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9288270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4433260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3684397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6005655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8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4201795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142683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October/dbp/db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89100" y="0"/>
            <a:ext cx="5753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27650</TotalTime>
  <Words>2</Words>
  <Application>Microsoft Office PowerPoint</Application>
  <PresentationFormat>On-screen Show (4:3)</PresentationFormat>
  <Paragraphs>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Times New Roman</vt:lpstr>
      <vt:lpstr>Default Design</vt:lpstr>
      <vt:lpstr>PowerPoint Presentation</vt:lpstr>
      <vt:lpstr>PowerPoint Presentation</vt:lpstr>
      <vt:lpstr>PowerPoint Presentation</vt:lpstr>
    </vt:vector>
  </TitlesOfParts>
  <Company>BJC Health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Skinker DeBaliviere, DeBaliviere Place, West End, Visitation Park</dc:title>
  <dc:creator>Washington University Medical Center</dc:creator>
  <cp:keywords/>
  <dcterms:created xsi:type="dcterms:W3CDTF">2019-11-19T03:55:20Z</dcterms:created>
  <dcterms:modified xsi:type="dcterms:W3CDTF">2019-11-19T03:55:20Z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(November 18, 2019)</vt:lpwstr>
  </property>
  <property fmtid="{D5CDD505-2E9C-101B-9397-08002B2CF9AE}" pid="4" name="output">
    <vt:lpwstr/>
  </property>
  <property fmtid="{D5CDD505-2E9C-101B-9397-08002B2CF9AE}" pid="5" name="params">
    <vt:lpwstr/>
  </property>
  <property fmtid="{D5CDD505-2E9C-101B-9397-08002B2CF9AE}" pid="6" name="subtitle">
    <vt:lpwstr>Monthly Crime report: September 2019</vt:lpwstr>
  </property>
</Properties>
</file>